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8"/>
  </p:notesMasterIdLst>
  <p:sldIdLst>
    <p:sldId id="269" r:id="rId2"/>
    <p:sldId id="270" r:id="rId3"/>
    <p:sldId id="257" r:id="rId4"/>
    <p:sldId id="258" r:id="rId5"/>
    <p:sldId id="300" r:id="rId6"/>
    <p:sldId id="259" r:id="rId7"/>
    <p:sldId id="261" r:id="rId8"/>
    <p:sldId id="262" r:id="rId9"/>
    <p:sldId id="264" r:id="rId10"/>
    <p:sldId id="301" r:id="rId11"/>
    <p:sldId id="302" r:id="rId12"/>
    <p:sldId id="280" r:id="rId13"/>
    <p:sldId id="281" r:id="rId14"/>
    <p:sldId id="265" r:id="rId15"/>
    <p:sldId id="268" r:id="rId16"/>
    <p:sldId id="294" r:id="rId17"/>
    <p:sldId id="272" r:id="rId18"/>
    <p:sldId id="273" r:id="rId19"/>
    <p:sldId id="297" r:id="rId20"/>
    <p:sldId id="275" r:id="rId21"/>
    <p:sldId id="271" r:id="rId22"/>
    <p:sldId id="266" r:id="rId23"/>
    <p:sldId id="267" r:id="rId24"/>
    <p:sldId id="283" r:id="rId25"/>
    <p:sldId id="285" r:id="rId26"/>
    <p:sldId id="303" r:id="rId27"/>
    <p:sldId id="286" r:id="rId28"/>
    <p:sldId id="287" r:id="rId29"/>
    <p:sldId id="288" r:id="rId30"/>
    <p:sldId id="291" r:id="rId31"/>
    <p:sldId id="293" r:id="rId32"/>
    <p:sldId id="304" r:id="rId33"/>
    <p:sldId id="306" r:id="rId34"/>
    <p:sldId id="305" r:id="rId35"/>
    <p:sldId id="307" r:id="rId36"/>
    <p:sldId id="3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111224"/>
    <a:srgbClr val="D0D4D9"/>
    <a:srgbClr val="EFF0F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3067" autoAdjust="0"/>
  </p:normalViewPr>
  <p:slideViewPr>
    <p:cSldViewPr snapToGrid="0" snapToObjects="1">
      <p:cViewPr>
        <p:scale>
          <a:sx n="100" d="100"/>
          <a:sy n="100" d="100"/>
        </p:scale>
        <p:origin x="15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15C1E33D-50CD-433B-835C-A18AD1A916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409D1BD8-5D38-4D88-A645-9537EC4D9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1A3DEEB2-A86A-450F-B0CB-0549A72AE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2E793C-57A1-4CB3-BC66-8D35688DCF44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07838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1349FA3E-1CBE-4D00-BDE4-1D93C53790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ADB10B07-8BD1-4BDA-9B1A-931F1F6B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FC25F302-FCDD-4FFC-ACAB-9E2549989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F9FCA42-EF7B-4B32-BB0D-06C39549CD22}" type="slidenum">
              <a:rPr lang="en-US" altLang="en-US" sz="1200"/>
              <a:pPr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247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CD74737B-F429-4D6C-BF9F-0D6F957320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C78ACAAE-E148-4D7B-988A-2D0D6E753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ADA2739E-E504-4E40-B537-05D29DE89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7B2583-CEE3-4E84-87EA-F0B194593996}" type="slidenum">
              <a:rPr lang="en-US" altLang="en-US" sz="1200"/>
              <a:pPr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345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039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55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920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76375"/>
            <a:ext cx="10363200" cy="24860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266072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231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C7E1-D536-448C-8833-B47508AE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8209-0FE2-46F4-9136-B338D11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4A5C-3BD6-4059-851F-975F563C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F49DA-287B-4EB3-BB14-91C907C5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5844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476375"/>
            <a:ext cx="5080000" cy="461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6375"/>
            <a:ext cx="50800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504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hyperlink" Target="https://tinyppt.com/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32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32F1-2E6B-4A17-8508-B69183B4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65422"/>
            <a:ext cx="10363200" cy="692075"/>
          </a:xfrm>
        </p:spPr>
        <p:txBody>
          <a:bodyPr/>
          <a:lstStyle/>
          <a:p>
            <a:r>
              <a:rPr lang="en-US" dirty="0" err="1">
                <a:latin typeface="Bahnschrift Condensed" panose="020B0502040204020203" pitchFamily="34" charset="0"/>
              </a:rPr>
              <a:t>chmod</a:t>
            </a:r>
            <a:r>
              <a:rPr lang="en-US" dirty="0">
                <a:latin typeface="Century Gothic" panose="020B0502020202020204" pitchFamily="34" charset="0"/>
              </a:rPr>
              <a:t> (continued)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FF621-597E-4FAB-81F4-A5805B1D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47" y="1715258"/>
            <a:ext cx="9961905" cy="2428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841BD-8E60-4700-BE6A-32A316EEB4AD}"/>
              </a:ext>
            </a:extLst>
          </p:cNvPr>
          <p:cNvSpPr/>
          <p:nvPr/>
        </p:nvSpPr>
        <p:spPr>
          <a:xfrm>
            <a:off x="1115047" y="423424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LetterGothic12PitchBT-Roman"/>
              </a:rPr>
              <a:t>Example: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9611A-0964-4FE1-9858-E0560729A8A8}"/>
              </a:ext>
            </a:extLst>
          </p:cNvPr>
          <p:cNvSpPr/>
          <p:nvPr/>
        </p:nvSpPr>
        <p:spPr>
          <a:xfrm>
            <a:off x="1115046" y="6045571"/>
            <a:ext cx="1036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This technique has its limitations; you can’t just set all nine permission bits explicitly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E897B6-F930-4050-88C4-2A855E587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54485"/>
              </p:ext>
            </p:extLst>
          </p:nvPr>
        </p:nvGraphicFramePr>
        <p:xfrm>
          <a:off x="1115046" y="4689863"/>
          <a:ext cx="9961905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905">
                  <a:extLst>
                    <a:ext uri="{9D8B030D-6E8A-4147-A177-3AD203B41FA5}">
                      <a16:colId xmlns:a16="http://schemas.microsoft.com/office/drawing/2014/main" val="3376627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chmod u-x,go+r date.sh </a:t>
                      </a:r>
                      <a:endParaRPr lang="en-US" sz="2000" b="1" dirty="0"/>
                    </a:p>
                    <a:p>
                      <a:r>
                        <a:rPr lang="pl-PL" sz="2000" b="1" dirty="0"/>
                        <a:t>ls -l date.sh</a:t>
                      </a:r>
                      <a:endParaRPr lang="en-US" sz="2000" b="1" dirty="0"/>
                    </a:p>
                    <a:p>
                      <a:r>
                        <a:rPr lang="en-US" sz="2000" b="1" dirty="0" err="1"/>
                        <a:t>chmod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ugo</a:t>
                      </a:r>
                      <a:r>
                        <a:rPr lang="en-US" sz="2000" b="1" dirty="0"/>
                        <a:t>=r date.sh</a:t>
                      </a:r>
                    </a:p>
                    <a:p>
                      <a:r>
                        <a:rPr lang="pt-BR" sz="2000" b="1" dirty="0"/>
                        <a:t>chmod a=r date.sh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018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E995B6-E6D6-4184-BB6A-C247816B2B06}"/>
              </a:ext>
            </a:extLst>
          </p:cNvPr>
          <p:cNvSpPr txBox="1"/>
          <p:nvPr/>
        </p:nvSpPr>
        <p:spPr>
          <a:xfrm>
            <a:off x="2637813" y="1062039"/>
            <a:ext cx="471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Syntax: chmod [–R] mode file </a:t>
            </a:r>
          </a:p>
        </p:txBody>
      </p:sp>
    </p:spTree>
    <p:extLst>
      <p:ext uri="{BB962C8B-B14F-4D97-AF65-F5344CB8AC3E}">
        <p14:creationId xmlns:p14="http://schemas.microsoft.com/office/powerpoint/2010/main" val="334400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4C7BB-4F2C-464B-A0E0-9954CC765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1" b="3465"/>
          <a:stretch/>
        </p:blipFill>
        <p:spPr>
          <a:xfrm>
            <a:off x="1166224" y="3004457"/>
            <a:ext cx="9850116" cy="3526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87450-3015-43DB-BB7F-0880579B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Condensed" panose="020B0502040204020203" pitchFamily="34" charset="0"/>
              </a:rPr>
              <a:t>chmod</a:t>
            </a:r>
            <a:r>
              <a:rPr lang="en-US" dirty="0">
                <a:latin typeface="Century Gothic" panose="020B0502020202020204" pitchFamily="34" charset="0"/>
              </a:rPr>
              <a:t> (continued)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BF4DD-9829-41D4-A766-D8C486443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686" y="1463410"/>
            <a:ext cx="11983314" cy="1803854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Octal numbers use the base 8, and octal digits have the values 0 to 7. This means that a set of three bits can represent one octal digit.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For example, Read permission—4 (Octal 100),</a:t>
            </a:r>
            <a:br>
              <a:rPr lang="en-US" sz="1800" dirty="0">
                <a:latin typeface="Century Gothic" panose="020B0502020202020204" pitchFamily="34" charset="0"/>
              </a:rPr>
            </a:br>
            <a:r>
              <a:rPr lang="en-US" sz="1800" dirty="0">
                <a:latin typeface="Century Gothic" panose="020B0502020202020204" pitchFamily="34" charset="0"/>
              </a:rPr>
              <a:t>		   Write permission—2 (Octal 010), and </a:t>
            </a:r>
            <a:br>
              <a:rPr lang="en-US" sz="1800" dirty="0">
                <a:latin typeface="Century Gothic" panose="020B0502020202020204" pitchFamily="34" charset="0"/>
              </a:rPr>
            </a:br>
            <a:r>
              <a:rPr lang="en-US" sz="1800" dirty="0">
                <a:latin typeface="Century Gothic" panose="020B0502020202020204" pitchFamily="34" charset="0"/>
              </a:rPr>
              <a:t>                        Execute permission—1 (Octal 001)</a:t>
            </a:r>
          </a:p>
        </p:txBody>
      </p:sp>
    </p:spTree>
    <p:extLst>
      <p:ext uri="{BB962C8B-B14F-4D97-AF65-F5344CB8AC3E}">
        <p14:creationId xmlns:p14="http://schemas.microsoft.com/office/powerpoint/2010/main" val="369907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C39F8-7522-4879-BBE3-FABDABFA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14" y="1102564"/>
            <a:ext cx="9002486" cy="54411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A1F530E-0D52-4BD5-8E01-893AEE9F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chmod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39B3A79D-A931-4844-BE9A-FDE57013F936}"/>
              </a:ext>
            </a:extLst>
          </p:cNvPr>
          <p:cNvSpPr/>
          <p:nvPr/>
        </p:nvSpPr>
        <p:spPr>
          <a:xfrm>
            <a:off x="9220356" y="2217706"/>
            <a:ext cx="1378227" cy="58309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3477A61-B6ED-47C5-982D-9D396DC9D11B}"/>
              </a:ext>
            </a:extLst>
          </p:cNvPr>
          <p:cNvSpPr/>
          <p:nvPr/>
        </p:nvSpPr>
        <p:spPr>
          <a:xfrm>
            <a:off x="9220355" y="3519847"/>
            <a:ext cx="1378227" cy="58309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3CC644B-60C2-4228-A4D1-D14C542A9781}"/>
              </a:ext>
            </a:extLst>
          </p:cNvPr>
          <p:cNvSpPr/>
          <p:nvPr/>
        </p:nvSpPr>
        <p:spPr>
          <a:xfrm>
            <a:off x="9220356" y="4825233"/>
            <a:ext cx="1378227" cy="58309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A40E429-5CD2-409C-B333-B5D453453C19}"/>
              </a:ext>
            </a:extLst>
          </p:cNvPr>
          <p:cNvSpPr/>
          <p:nvPr/>
        </p:nvSpPr>
        <p:spPr>
          <a:xfrm>
            <a:off x="630305" y="2628796"/>
            <a:ext cx="1126435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BEC2A14-D3C0-4B8B-94BC-EB5F745B3B0B}"/>
              </a:ext>
            </a:extLst>
          </p:cNvPr>
          <p:cNvSpPr/>
          <p:nvPr/>
        </p:nvSpPr>
        <p:spPr>
          <a:xfrm>
            <a:off x="619932" y="3925793"/>
            <a:ext cx="1126435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FFB029-86BE-496C-95B9-DC1AE9630807}"/>
              </a:ext>
            </a:extLst>
          </p:cNvPr>
          <p:cNvSpPr/>
          <p:nvPr/>
        </p:nvSpPr>
        <p:spPr>
          <a:xfrm>
            <a:off x="619931" y="5222790"/>
            <a:ext cx="1126435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7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D86F-A5F9-4D91-9FC6-5B78C8C8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721397"/>
          </a:xfrm>
        </p:spPr>
        <p:txBody>
          <a:bodyPr/>
          <a:lstStyle/>
          <a:p>
            <a:r>
              <a:rPr lang="en-US" sz="4400" b="1" dirty="0">
                <a:latin typeface="Bahnschrift Condensed" panose="020B0502040204020203" pitchFamily="34" charset="0"/>
              </a:rPr>
              <a:t>chmod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Help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8FFAE-B178-4DFC-A880-588327A5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57" y="945763"/>
            <a:ext cx="8303722" cy="55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1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1F2B-4178-41DE-93DC-EC9BF7A4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err="1">
                <a:latin typeface="Bahnschrift Light" panose="020B0502040204020203" pitchFamily="34" charset="0"/>
              </a:rPr>
              <a:t>umask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CED44-8179-4E48-8DF6-D35E63005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1695726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Files and directories are created based upon a default set of Unix permissions determined by the </a:t>
            </a:r>
            <a:r>
              <a:rPr lang="en-US" b="1" i="1" dirty="0">
                <a:latin typeface="Century Gothic" panose="020B0502020202020204" pitchFamily="34" charset="0"/>
              </a:rPr>
              <a:t>umask</a:t>
            </a:r>
            <a:r>
              <a:rPr lang="en-US" dirty="0">
                <a:latin typeface="Century Gothic" panose="020B0502020202020204" pitchFamily="34" charset="0"/>
              </a:rPr>
              <a:t> setting</a:t>
            </a:r>
          </a:p>
          <a:p>
            <a:r>
              <a:rPr lang="en-US" dirty="0">
                <a:latin typeface="Century Gothic" panose="020B0502020202020204" pitchFamily="34" charset="0"/>
              </a:rPr>
              <a:t>0002 = 002 (will be explained shortly)</a:t>
            </a:r>
          </a:p>
          <a:p>
            <a:r>
              <a:rPr lang="en-US" dirty="0">
                <a:latin typeface="Century Gothic" panose="020B0502020202020204" pitchFamily="34" charset="0"/>
              </a:rPr>
              <a:t>To view symbolically, enter ‘</a:t>
            </a:r>
            <a:r>
              <a:rPr lang="en-US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umask –S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5E9E3-6748-48DA-9E00-C78B88ED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57" y="3172101"/>
            <a:ext cx="9060559" cy="33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7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81EF5C-E8AD-408F-88BB-59182CFA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err="1">
                <a:latin typeface="Bahnschrift Light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(continued)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E517A-7B9D-49F8-BEB6-808C60CF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6" y="1713593"/>
            <a:ext cx="10096499" cy="4198710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As noted earlier, the three categories are: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Owners or users (u)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Group (g)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Others (o)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All (a)</a:t>
            </a:r>
          </a:p>
          <a:p>
            <a:r>
              <a:rPr lang="en-US" dirty="0">
                <a:latin typeface="Century Gothic" panose="020B0502020202020204" pitchFamily="34" charset="0"/>
              </a:rPr>
              <a:t>To give write permission to the group you would ‘</a:t>
            </a:r>
            <a:r>
              <a:rPr lang="en-US" sz="2800" b="1" dirty="0" err="1">
                <a:solidFill>
                  <a:srgbClr val="0070C0"/>
                </a:solidFill>
                <a:latin typeface="Bahnschrift Condensed" panose="020B0502040204020203" pitchFamily="34" charset="0"/>
              </a:rPr>
              <a:t>umask</a:t>
            </a:r>
            <a:r>
              <a:rPr lang="en-US" sz="28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Bahnschrift Condensed" panose="020B0502040204020203" pitchFamily="34" charset="0"/>
              </a:rPr>
              <a:t>g+w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pl-PL" sz="28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umask u-x,g=r,o+w</a:t>
            </a:r>
            <a:r>
              <a:rPr lang="en-US" dirty="0">
                <a:latin typeface="Century Gothic" panose="020B0502020202020204" pitchFamily="34" charset="0"/>
              </a:rPr>
              <a:t>’ =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Remove execute from user but keep other permissions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Give read to group only (no write or execute)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Give write to others in addition to any other permissions</a:t>
            </a:r>
          </a:p>
        </p:txBody>
      </p:sp>
    </p:spTree>
    <p:extLst>
      <p:ext uri="{BB962C8B-B14F-4D97-AF65-F5344CB8AC3E}">
        <p14:creationId xmlns:p14="http://schemas.microsoft.com/office/powerpoint/2010/main" val="1386169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AEB5-F616-4883-B7EC-2AC1B022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err="1">
                <a:latin typeface="Bahnschrift Light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(continued)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F95EEA-31C2-489B-85A8-06FD027AE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24" y="2211572"/>
            <a:ext cx="10510376" cy="323180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FBBDE-6C01-4670-94D0-AB61D951E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63" b="12041"/>
          <a:stretch/>
        </p:blipFill>
        <p:spPr>
          <a:xfrm>
            <a:off x="1802645" y="2028974"/>
            <a:ext cx="9022301" cy="2281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A3E7F-BCBD-444E-B4F3-F60A63F4D208}"/>
              </a:ext>
            </a:extLst>
          </p:cNvPr>
          <p:cNvSpPr/>
          <p:nvPr/>
        </p:nvSpPr>
        <p:spPr>
          <a:xfrm>
            <a:off x="1802645" y="156368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Example: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3E33EB-24B6-4BF0-9CC6-F3355D4EAEDA}"/>
              </a:ext>
            </a:extLst>
          </p:cNvPr>
          <p:cNvSpPr/>
          <p:nvPr/>
        </p:nvSpPr>
        <p:spPr>
          <a:xfrm>
            <a:off x="1802645" y="5025806"/>
            <a:ext cx="9852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umask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a=</a:t>
            </a:r>
            <a:r>
              <a:rPr lang="en-US" sz="2400" dirty="0">
                <a:latin typeface="Century Gothic" panose="020B0502020202020204" pitchFamily="34" charset="0"/>
              </a:rPr>
              <a:t>‘ will set the file creation mask so that new files are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inaccessible to every one. The ‘=‘ sign means prohibit any permission not specifically stated</a:t>
            </a:r>
          </a:p>
        </p:txBody>
      </p:sp>
    </p:spTree>
    <p:extLst>
      <p:ext uri="{BB962C8B-B14F-4D97-AF65-F5344CB8AC3E}">
        <p14:creationId xmlns:p14="http://schemas.microsoft.com/office/powerpoint/2010/main" val="123560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6B5EA2-9AD0-4852-A894-55674808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Bahnschrift Condensed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03B7D-21EB-488C-BC46-B7B5E1D8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68261"/>
            <a:ext cx="9842539" cy="403905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symbolic permission of </a:t>
            </a:r>
            <a:r>
              <a:rPr lang="en-US" b="1" dirty="0" err="1">
                <a:latin typeface="Century Gothic" panose="020B0502020202020204" pitchFamily="34" charset="0"/>
              </a:rPr>
              <a:t>rwxr</a:t>
            </a:r>
            <a:r>
              <a:rPr lang="en-US" b="1" dirty="0">
                <a:latin typeface="Century Gothic" panose="020B0502020202020204" pitchFamily="34" charset="0"/>
              </a:rPr>
              <a:t>-</a:t>
            </a:r>
            <a:r>
              <a:rPr lang="en-US" b="1" dirty="0" err="1">
                <a:latin typeface="Century Gothic" panose="020B0502020202020204" pitchFamily="34" charset="0"/>
              </a:rPr>
              <a:t>xr</a:t>
            </a:r>
            <a:r>
              <a:rPr lang="en-US" b="1" dirty="0">
                <a:latin typeface="Century Gothic" panose="020B0502020202020204" pitchFamily="34" charset="0"/>
              </a:rPr>
              <a:t>--</a:t>
            </a:r>
            <a:r>
              <a:rPr lang="en-US" dirty="0">
                <a:latin typeface="Century Gothic" panose="020B0502020202020204" pitchFamily="34" charset="0"/>
              </a:rPr>
              <a:t> would be represented using the three-digit octal number </a:t>
            </a:r>
            <a:r>
              <a:rPr lang="en-US" b="1" dirty="0">
                <a:latin typeface="Century Gothic" panose="020B0502020202020204" pitchFamily="34" charset="0"/>
              </a:rPr>
              <a:t>754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order of the digits is always the same: </a:t>
            </a:r>
            <a:r>
              <a:rPr lang="en-US" b="1" dirty="0">
                <a:latin typeface="Century Gothic" panose="020B0502020202020204" pitchFamily="34" charset="0"/>
              </a:rPr>
              <a:t>User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latin typeface="Century Gothic" panose="020B0502020202020204" pitchFamily="34" charset="0"/>
              </a:rPr>
              <a:t>Group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latin typeface="Century Gothic" panose="020B0502020202020204" pitchFamily="34" charset="0"/>
              </a:rPr>
              <a:t>Other</a:t>
            </a:r>
          </a:p>
          <a:p>
            <a:r>
              <a:rPr lang="en-US" dirty="0">
                <a:latin typeface="Century Gothic" panose="020B0502020202020204" pitchFamily="34" charset="0"/>
              </a:rPr>
              <a:t>In octal representations of file permissions, there are actually four digits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three </a:t>
            </a:r>
            <a:r>
              <a:rPr lang="en-US" u="sng" dirty="0">
                <a:latin typeface="Century Gothic" panose="020B0502020202020204" pitchFamily="34" charset="0"/>
              </a:rPr>
              <a:t>important digits are the last three digits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The first digit is a special file permission indicator, and can be considered always to be zero</a:t>
            </a:r>
          </a:p>
          <a:p>
            <a:r>
              <a:rPr lang="en-US" dirty="0">
                <a:latin typeface="Century Gothic" panose="020B0502020202020204" pitchFamily="34" charset="0"/>
              </a:rPr>
              <a:t>Thus, file permission </a:t>
            </a:r>
            <a:r>
              <a:rPr lang="en-US" b="1" dirty="0">
                <a:latin typeface="Century Gothic" panose="020B0502020202020204" pitchFamily="34" charset="0"/>
              </a:rPr>
              <a:t>777</a:t>
            </a:r>
            <a:r>
              <a:rPr lang="en-US" dirty="0">
                <a:latin typeface="Century Gothic" panose="020B0502020202020204" pitchFamily="34" charset="0"/>
              </a:rPr>
              <a:t>, may be referred to as </a:t>
            </a:r>
            <a:r>
              <a:rPr lang="en-US" b="1" dirty="0">
                <a:latin typeface="Century Gothic" panose="020B0502020202020204" pitchFamily="34" charset="0"/>
              </a:rPr>
              <a:t>0777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13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3E41-164A-4DAF-9FB4-EDAB2A17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>
                <a:latin typeface="Bahnschrift Condensed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in Action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B9E8-ABCF-4E48-A89E-11C7ECAB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65" y="1824717"/>
            <a:ext cx="11784651" cy="5381625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latin typeface="Century Gothic" panose="020B0502020202020204" pitchFamily="34" charset="0"/>
              </a:rPr>
              <a:t>umask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i="1" dirty="0">
                <a:latin typeface="Century Gothic" panose="020B0502020202020204" pitchFamily="34" charset="0"/>
              </a:rPr>
              <a:t>masks</a:t>
            </a:r>
            <a:r>
              <a:rPr lang="en-US" dirty="0">
                <a:latin typeface="Century Gothic" panose="020B0502020202020204" pitchFamily="34" charset="0"/>
              </a:rPr>
              <a:t> permissions by restricting them by a certain value</a:t>
            </a:r>
          </a:p>
          <a:p>
            <a:r>
              <a:rPr lang="en-US" dirty="0">
                <a:latin typeface="Century Gothic" panose="020B0502020202020204" pitchFamily="34" charset="0"/>
              </a:rPr>
              <a:t>Essentially, each digit of the umask is "subtracted" from the OS's default value to arrive at the default value that you define 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result is that the umask tells the operating system which permission bits to "turn off" when it creates a file</a:t>
            </a:r>
          </a:p>
          <a:p>
            <a:r>
              <a:rPr lang="en-US" dirty="0">
                <a:latin typeface="Century Gothic" panose="020B0502020202020204" pitchFamily="34" charset="0"/>
              </a:rPr>
              <a:t>It's not really subtraction</a:t>
            </a:r>
          </a:p>
          <a:p>
            <a:r>
              <a:rPr lang="en-US" dirty="0">
                <a:latin typeface="Century Gothic" panose="020B0502020202020204" pitchFamily="34" charset="0"/>
              </a:rPr>
              <a:t>In Linux, the default permissions value is </a:t>
            </a:r>
            <a:r>
              <a:rPr lang="en-US" b="1" dirty="0">
                <a:latin typeface="Century Gothic" panose="020B0502020202020204" pitchFamily="34" charset="0"/>
              </a:rPr>
              <a:t>666 (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rw</a:t>
            </a:r>
            <a:r>
              <a:rPr lang="en-US" b="1" dirty="0">
                <a:latin typeface="Century Gothic" panose="020B0502020202020204" pitchFamily="34" charset="0"/>
              </a:rPr>
              <a:t>)</a:t>
            </a:r>
            <a:r>
              <a:rPr lang="en-US" dirty="0">
                <a:latin typeface="Century Gothic" panose="020B0502020202020204" pitchFamily="34" charset="0"/>
              </a:rPr>
              <a:t> for a regular file, and </a:t>
            </a:r>
            <a:r>
              <a:rPr lang="en-US" b="1" dirty="0">
                <a:latin typeface="Century Gothic" panose="020B0502020202020204" pitchFamily="34" charset="0"/>
              </a:rPr>
              <a:t>777 (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rwx</a:t>
            </a:r>
            <a:r>
              <a:rPr lang="en-US" b="1" dirty="0">
                <a:latin typeface="Century Gothic" panose="020B0502020202020204" pitchFamily="34" charset="0"/>
              </a:rPr>
              <a:t>)</a:t>
            </a:r>
            <a:r>
              <a:rPr lang="en-US" dirty="0">
                <a:latin typeface="Century Gothic" panose="020B0502020202020204" pitchFamily="34" charset="0"/>
              </a:rPr>
              <a:t> for a directory </a:t>
            </a:r>
          </a:p>
          <a:p>
            <a:r>
              <a:rPr lang="en-US" dirty="0">
                <a:latin typeface="Century Gothic" panose="020B0502020202020204" pitchFamily="34" charset="0"/>
              </a:rPr>
              <a:t>When creating a new file or directory, the kernel takes this default value, "subtracts" the umask value, and gives the new file(s) the resulting permissions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66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80F8-F620-446F-B201-D76A789D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>
                <a:latin typeface="Bahnschrift Condensed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in Action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1FC4F-C62B-4423-83A4-DC1341C39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57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Using the Linux default value of 666 (</a:t>
            </a:r>
            <a:r>
              <a:rPr lang="en-US" dirty="0" err="1">
                <a:latin typeface="Century Gothic" panose="020B0502020202020204" pitchFamily="34" charset="0"/>
              </a:rPr>
              <a:t>rw</a:t>
            </a:r>
            <a:r>
              <a:rPr lang="en-US" dirty="0">
                <a:latin typeface="Century Gothic" panose="020B0502020202020204" pitchFamily="34" charset="0"/>
              </a:rPr>
              <a:t>) for NEW files: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umask </a:t>
            </a:r>
            <a:r>
              <a:rPr lang="en-US" dirty="0" err="1">
                <a:latin typeface="Century Gothic" panose="020B0502020202020204" pitchFamily="34" charset="0"/>
              </a:rPr>
              <a:t>u+x</a:t>
            </a:r>
            <a:r>
              <a:rPr lang="en-US" dirty="0">
                <a:latin typeface="Century Gothic" panose="020B0502020202020204" pitchFamily="34" charset="0"/>
              </a:rPr>
              <a:t> would change the umask value to 766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umask a=x would change the umask value to 111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umask o-w would change the umask value to 664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umask a=</a:t>
            </a:r>
            <a:r>
              <a:rPr lang="en-US" dirty="0">
                <a:latin typeface="Century Gothic" panose="020B0502020202020204" pitchFamily="34" charset="0"/>
              </a:rPr>
              <a:t> would do what?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3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3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2898721" y="1630581"/>
            <a:ext cx="76290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ls -l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ls -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file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chmod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(relative, absolute and recursive -R)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file and directory permissions (read, write, execute)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umask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(default permissions)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Inodes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ln (links)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chown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and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chgrp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commands (changing ownership and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last update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find command (!,-o and -a)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87005A-2D99-47B0-B211-16DBAD7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>
                <a:latin typeface="Bahnschrift Condensed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in Action (continued)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7D74A-7C1A-4500-9640-F490B295C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if </a:t>
            </a:r>
            <a:r>
              <a:rPr lang="en-US" b="1" dirty="0">
                <a:latin typeface="Century Gothic" panose="020B0502020202020204" pitchFamily="34" charset="0"/>
              </a:rPr>
              <a:t>umask</a:t>
            </a:r>
            <a:r>
              <a:rPr lang="en-US" dirty="0">
                <a:latin typeface="Century Gothic" panose="020B0502020202020204" pitchFamily="34" charset="0"/>
              </a:rPr>
              <a:t> value is </a:t>
            </a:r>
            <a:r>
              <a:rPr lang="en-US" b="1" dirty="0">
                <a:latin typeface="Century Gothic" panose="020B0502020202020204" pitchFamily="34" charset="0"/>
              </a:rPr>
              <a:t>022</a:t>
            </a:r>
            <a:r>
              <a:rPr lang="en-US" dirty="0">
                <a:latin typeface="Century Gothic" panose="020B0502020202020204" pitchFamily="34" charset="0"/>
              </a:rPr>
              <a:t>, then any new files will, by default, have the permissions </a:t>
            </a:r>
            <a:r>
              <a:rPr lang="en-US" b="1" dirty="0">
                <a:latin typeface="Century Gothic" panose="020B0502020202020204" pitchFamily="34" charset="0"/>
              </a:rPr>
              <a:t>644</a:t>
            </a:r>
            <a:r>
              <a:rPr lang="en-US" dirty="0">
                <a:latin typeface="Century Gothic" panose="020B0502020202020204" pitchFamily="34" charset="0"/>
              </a:rPr>
              <a:t> (666 - 022)</a:t>
            </a:r>
          </a:p>
          <a:p>
            <a:r>
              <a:rPr lang="en-US" dirty="0">
                <a:latin typeface="Century Gothic" panose="020B0502020202020204" pitchFamily="34" charset="0"/>
              </a:rPr>
              <a:t>Likewise, any new directories will, by default, be created with the permissions </a:t>
            </a:r>
            <a:r>
              <a:rPr lang="en-US" b="1" dirty="0">
                <a:latin typeface="Century Gothic" panose="020B0502020202020204" pitchFamily="34" charset="0"/>
              </a:rPr>
              <a:t>755</a:t>
            </a:r>
            <a:r>
              <a:rPr lang="en-US" dirty="0">
                <a:latin typeface="Century Gothic" panose="020B0502020202020204" pitchFamily="34" charset="0"/>
              </a:rPr>
              <a:t> (777 - 022)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C6DE8A-21B4-410C-AB86-49EEF79F6699}"/>
              </a:ext>
            </a:extLst>
          </p:cNvPr>
          <p:cNvSpPr/>
          <p:nvPr/>
        </p:nvSpPr>
        <p:spPr>
          <a:xfrm>
            <a:off x="733046" y="5871488"/>
            <a:ext cx="1116419" cy="42771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644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98094B-7580-4021-B0E7-B55F2B3968DF}"/>
              </a:ext>
            </a:extLst>
          </p:cNvPr>
          <p:cNvSpPr/>
          <p:nvPr/>
        </p:nvSpPr>
        <p:spPr>
          <a:xfrm>
            <a:off x="733046" y="5580527"/>
            <a:ext cx="1116419" cy="42771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8EE17-050A-4BFE-BE51-0D4E0703F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7" r="28095" b="25282"/>
          <a:stretch/>
        </p:blipFill>
        <p:spPr>
          <a:xfrm>
            <a:off x="1849465" y="2989943"/>
            <a:ext cx="8457796" cy="35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2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468D-9204-40CF-B9F0-1FFF5900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</a:t>
            </a:r>
            <a:r>
              <a:rPr lang="en-US" b="1" dirty="0" err="1">
                <a:latin typeface="Century Gothic" panose="020B0502020202020204" pitchFamily="34" charset="0"/>
              </a:rPr>
              <a:t>umask</a:t>
            </a:r>
            <a:r>
              <a:rPr lang="en-US" dirty="0">
                <a:latin typeface="Century Gothic" panose="020B0502020202020204" pitchFamily="34" charset="0"/>
              </a:rPr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5F53E-267E-412B-B185-AE49AFCB7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48" y="1807161"/>
            <a:ext cx="9904762" cy="4685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7C598-C1AE-40F2-BB70-F93CC4AEF4B3}"/>
              </a:ext>
            </a:extLst>
          </p:cNvPr>
          <p:cNvSpPr/>
          <p:nvPr/>
        </p:nvSpPr>
        <p:spPr>
          <a:xfrm>
            <a:off x="2562084" y="1297887"/>
            <a:ext cx="7891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Century Gothic" panose="020B0502020202020204" pitchFamily="34" charset="0"/>
              </a:rPr>
              <a:t>Effect of </a:t>
            </a:r>
            <a:r>
              <a:rPr lang="en-US" sz="2800" b="1" dirty="0" err="1">
                <a:latin typeface="Bahnschrift Condensed" panose="020B0502040204020203" pitchFamily="34" charset="0"/>
              </a:rPr>
              <a:t>umask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i="1" dirty="0">
                <a:latin typeface="Century Gothic" panose="020B0502020202020204" pitchFamily="34" charset="0"/>
              </a:rPr>
              <a:t>Settings on Default Permissions</a:t>
            </a: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5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2CFA0A3-D982-4940-AB75-1EE6762711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Permissions Mask</a:t>
            </a:r>
            <a:r>
              <a:rPr lang="en-US" dirty="0">
                <a:solidFill>
                  <a:srgbClr val="92D050"/>
                </a:solidFill>
              </a:rPr>
              <a:t> 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4E8A00C-40EC-47DB-89A6-E7D57B605B3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endParaRPr lang="en-US" dirty="0">
              <a:latin typeface="Century Gothic" panose="020B0502020202020204" pitchFamily="34" charset="0"/>
            </a:endParaRP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entury Gothic" panose="020B0502020202020204" pitchFamily="34" charset="0"/>
              </a:rPr>
              <a:t>First 3 bytes - User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entury Gothic" panose="020B0502020202020204" pitchFamily="34" charset="0"/>
              </a:rPr>
              <a:t>The user owns the file</a:t>
            </a:r>
          </a:p>
          <a:p>
            <a:pPr marL="928116" lvl="1" indent="-342900"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entury Gothic" panose="020B0502020202020204" pitchFamily="34" charset="0"/>
              </a:rPr>
              <a:t>r (read)</a:t>
            </a:r>
          </a:p>
          <a:p>
            <a:pPr marL="928116" lvl="1" indent="-342900"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entury Gothic" panose="020B0502020202020204" pitchFamily="34" charset="0"/>
              </a:rPr>
              <a:t>w (write)</a:t>
            </a:r>
          </a:p>
          <a:p>
            <a:pPr marL="928116" lvl="1" indent="-342900"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entury Gothic" panose="020B0502020202020204" pitchFamily="34" charset="0"/>
              </a:rPr>
              <a:t>x (execute)</a:t>
            </a:r>
          </a:p>
          <a:p>
            <a:pPr marL="928116" lvl="1" indent="-342900"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entury Gothic" panose="020B0502020202020204" pitchFamily="34" charset="0"/>
              </a:rPr>
              <a:t>- permission denied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entury Gothic" panose="020B0502020202020204" pitchFamily="34" charset="0"/>
              </a:rPr>
              <a:t>2</a:t>
            </a:r>
            <a:r>
              <a:rPr lang="en-US" baseline="30000" dirty="0">
                <a:latin typeface="Century Gothic" panose="020B0502020202020204" pitchFamily="34" charset="0"/>
              </a:rPr>
              <a:t>nd </a:t>
            </a:r>
            <a:r>
              <a:rPr lang="en-US" dirty="0">
                <a:latin typeface="Century Gothic" panose="020B0502020202020204" pitchFamily="34" charset="0"/>
              </a:rPr>
              <a:t>3 bytes - Group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entury Gothic" panose="020B0502020202020204" pitchFamily="34" charset="0"/>
              </a:rPr>
              <a:t>3</a:t>
            </a:r>
            <a:r>
              <a:rPr lang="en-US" baseline="30000" dirty="0">
                <a:latin typeface="Century Gothic" panose="020B0502020202020204" pitchFamily="34" charset="0"/>
              </a:rPr>
              <a:t>rd</a:t>
            </a:r>
            <a:r>
              <a:rPr lang="en-US" dirty="0">
                <a:latin typeface="Century Gothic" panose="020B0502020202020204" pitchFamily="34" charset="0"/>
              </a:rPr>
              <a:t> 3 bytes - Other</a:t>
            </a:r>
          </a:p>
        </p:txBody>
      </p:sp>
      <p:pic>
        <p:nvPicPr>
          <p:cNvPr id="16388" name="Picture 6" descr="D:\Bulletproof Unix\Unixbook\Submission\Chap03\fig0315.bmp">
            <a:extLst>
              <a:ext uri="{FF2B5EF4-FFF2-40B4-BE49-F238E27FC236}">
                <a16:creationId xmlns:a16="http://schemas.microsoft.com/office/drawing/2014/main" id="{BC20AC26-00C3-46A9-B466-33DCEE8ED4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5629" y="1360715"/>
            <a:ext cx="4191000" cy="50292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EB972-5A65-40A7-B152-7FD779E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44" y="1271236"/>
            <a:ext cx="419158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19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671BC36-52F7-43B7-9736-43E3F5EC3A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Dotted Files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94D8B8C-5918-4070-8E6F-155E96C1CB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entury Gothic" panose="020B0502020202020204" pitchFamily="34" charset="0"/>
              </a:rPr>
              <a:t>A filename that starts with a dot is called a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dotted file</a:t>
            </a:r>
            <a:r>
              <a:rPr lang="en-US" altLang="en-US" dirty="0">
                <a:latin typeface="Century Gothic" panose="020B0502020202020204" pitchFamily="34" charset="0"/>
              </a:rPr>
              <a:t>, </a:t>
            </a:r>
            <a:br>
              <a:rPr lang="en-US" altLang="en-US" dirty="0">
                <a:latin typeface="Century Gothic" panose="020B0502020202020204" pitchFamily="34" charset="0"/>
              </a:rPr>
            </a:br>
            <a:r>
              <a:rPr lang="en-US" altLang="en-US" dirty="0">
                <a:latin typeface="Century Gothic" panose="020B0502020202020204" pitchFamily="34" charset="0"/>
              </a:rPr>
              <a:t>a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hidden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protected file</a:t>
            </a:r>
            <a:endParaRPr lang="en-US" altLang="en-US" dirty="0">
              <a:latin typeface="Century Gothic" panose="020B0502020202020204" pitchFamily="34" charset="0"/>
            </a:endParaRPr>
          </a:p>
          <a:p>
            <a:r>
              <a:rPr lang="en-US" altLang="en-US" dirty="0">
                <a:latin typeface="Century Gothic" panose="020B0502020202020204" pitchFamily="34" charset="0"/>
              </a:rPr>
              <a:t>dotted files are exempt from file matching metacharacter expansion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To see dotted files, use the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-a</a:t>
            </a:r>
            <a:r>
              <a:rPr lang="en-US" altLang="en-US" dirty="0">
                <a:latin typeface="Century Gothic" panose="020B0502020202020204" pitchFamily="34" charset="0"/>
              </a:rPr>
              <a:t> (all) option on the ls command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D8282-98D1-4998-B78C-CF90A53D8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49"/>
          <a:stretch/>
        </p:blipFill>
        <p:spPr>
          <a:xfrm>
            <a:off x="2536370" y="3339002"/>
            <a:ext cx="9562421" cy="315387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C014DDA-CA55-4CDE-BB41-0155F861C62F}"/>
              </a:ext>
            </a:extLst>
          </p:cNvPr>
          <p:cNvSpPr/>
          <p:nvPr/>
        </p:nvSpPr>
        <p:spPr>
          <a:xfrm rot="10800000">
            <a:off x="9155979" y="5642877"/>
            <a:ext cx="941245" cy="4101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0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A490-E93E-4D11-A21D-F7B13178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Sample shell script for permission change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69E8E2-EBA3-4766-90D0-C2A77E6B2D36}"/>
              </a:ext>
            </a:extLst>
          </p:cNvPr>
          <p:cNvSpPr/>
          <p:nvPr/>
        </p:nvSpPr>
        <p:spPr>
          <a:xfrm>
            <a:off x="3134055" y="108652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Using shell script to change file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50CA4-A5AE-42B9-B1E8-111FF87EE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75" r="20301" b="8140"/>
          <a:stretch/>
        </p:blipFill>
        <p:spPr>
          <a:xfrm>
            <a:off x="935507" y="1548187"/>
            <a:ext cx="10356611" cy="49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46F52-11E7-4C15-9B13-C5925E1F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Bahnschrift Condensed" panose="020B0502040204020203" pitchFamily="34" charset="0"/>
              </a:rPr>
              <a:t>chmod</a:t>
            </a:r>
            <a:r>
              <a:rPr lang="en-US" b="1" dirty="0"/>
              <a:t> </a:t>
            </a:r>
            <a:r>
              <a:rPr lang="en-US" dirty="0"/>
              <a:t>in Ubuntu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BEC69-7C22-422A-A577-0B8EFAA4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9930"/>
            <a:ext cx="10363832" cy="4274470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While there is no requirement to put a ‘.</a:t>
            </a:r>
            <a:r>
              <a:rPr lang="en-US" dirty="0" err="1">
                <a:latin typeface="Century Gothic" panose="020B0502020202020204" pitchFamily="34" charset="0"/>
              </a:rPr>
              <a:t>sh</a:t>
            </a:r>
            <a:r>
              <a:rPr lang="en-US" dirty="0">
                <a:latin typeface="Century Gothic" panose="020B0502020202020204" pitchFamily="34" charset="0"/>
              </a:rPr>
              <a:t>’ at the end of a script, it does make it easier to identify your scripts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If you put your scripts in /bin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If you put your scripts in /scripts then .</a:t>
            </a:r>
            <a:r>
              <a:rPr lang="en-US" dirty="0" err="1">
                <a:latin typeface="Century Gothic" panose="020B0502020202020204" pitchFamily="34" charset="0"/>
              </a:rPr>
              <a:t>sh</a:t>
            </a:r>
            <a:r>
              <a:rPr lang="en-US" dirty="0">
                <a:latin typeface="Century Gothic" panose="020B0502020202020204" pitchFamily="34" charset="0"/>
              </a:rPr>
              <a:t> is not necessary</a:t>
            </a:r>
          </a:p>
          <a:p>
            <a:r>
              <a:rPr lang="en-US" dirty="0">
                <a:latin typeface="Century Gothic" panose="020B0502020202020204" pitchFamily="34" charset="0"/>
              </a:rPr>
              <a:t>Once you create a script, you will need to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chmod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u+x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&lt;filename&gt;</a:t>
            </a:r>
            <a:r>
              <a:rPr lang="en-US" dirty="0">
                <a:latin typeface="Century Gothic" panose="020B0502020202020204" pitchFamily="34" charset="0"/>
              </a:rPr>
              <a:t>’ in order to run it</a:t>
            </a:r>
          </a:p>
          <a:p>
            <a:r>
              <a:rPr lang="en-US" dirty="0">
                <a:latin typeface="Century Gothic" panose="020B0502020202020204" pitchFamily="34" charset="0"/>
              </a:rPr>
              <a:t>chmod –R will recursively descend a directory hierarchy and apply the expression to every file and subdirectory it finds in the tree-walk: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chmod –R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u+x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*</a:t>
            </a:r>
            <a:r>
              <a:rPr lang="en-US" dirty="0">
                <a:latin typeface="Century Gothic" panose="020B0502020202020204" pitchFamily="34" charset="0"/>
              </a:rPr>
              <a:t>’  : make all scripts executable by user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chmod –R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a+r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class</a:t>
            </a:r>
            <a:r>
              <a:rPr lang="en-US" dirty="0">
                <a:latin typeface="Century Gothic" panose="020B0502020202020204" pitchFamily="34" charset="0"/>
              </a:rPr>
              <a:t>’  : class is a directory so make everything read by       everyone</a:t>
            </a:r>
          </a:p>
        </p:txBody>
      </p:sp>
    </p:spTree>
    <p:extLst>
      <p:ext uri="{BB962C8B-B14F-4D97-AF65-F5344CB8AC3E}">
        <p14:creationId xmlns:p14="http://schemas.microsoft.com/office/powerpoint/2010/main" val="1942470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C2A27-3241-47FD-8AA2-CB05C422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EF4E-D4B0-42E5-84F0-68B93A8E7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48"/>
            <a:ext cx="10515600" cy="470058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Before getting into the term Symbolic link and Hard link ,lets understand the term ‘</a:t>
            </a:r>
            <a:r>
              <a:rPr lang="en-US" b="1" dirty="0" err="1">
                <a:latin typeface="Century Gothic" panose="020B0502020202020204" pitchFamily="34" charset="0"/>
              </a:rPr>
              <a:t>inode</a:t>
            </a:r>
            <a:r>
              <a:rPr lang="en-US" dirty="0">
                <a:latin typeface="Century Gothic" panose="020B0502020202020204" pitchFamily="34" charset="0"/>
              </a:rPr>
              <a:t>’ . A Unix file is “stored” in two different parts of the disk — the data blocks and the </a:t>
            </a:r>
            <a:r>
              <a:rPr lang="en-US" dirty="0" err="1">
                <a:latin typeface="Century Gothic" panose="020B0502020202020204" pitchFamily="34" charset="0"/>
              </a:rPr>
              <a:t>inodes</a:t>
            </a:r>
            <a:r>
              <a:rPr lang="en-US" dirty="0">
                <a:latin typeface="Century Gothic" panose="020B0502020202020204" pitchFamily="34" charset="0"/>
              </a:rPr>
              <a:t>. The data blocks contain the “contents” of the file. But the </a:t>
            </a:r>
            <a:r>
              <a:rPr lang="en-US" b="1" dirty="0">
                <a:latin typeface="Century Gothic" panose="020B0502020202020204" pitchFamily="34" charset="0"/>
              </a:rPr>
              <a:t>information</a:t>
            </a:r>
            <a:r>
              <a:rPr lang="en-US" dirty="0">
                <a:latin typeface="Century Gothic" panose="020B0502020202020204" pitchFamily="34" charset="0"/>
              </a:rPr>
              <a:t> </a:t>
            </a:r>
            <a:r>
              <a:rPr lang="en-US" b="1" dirty="0">
                <a:latin typeface="Century Gothic" panose="020B0502020202020204" pitchFamily="34" charset="0"/>
              </a:rPr>
              <a:t>about the file</a:t>
            </a:r>
            <a:r>
              <a:rPr lang="en-US" dirty="0">
                <a:latin typeface="Century Gothic" panose="020B0502020202020204" pitchFamily="34" charset="0"/>
              </a:rPr>
              <a:t> is stored elsewhere — in the </a:t>
            </a:r>
            <a:r>
              <a:rPr lang="en-US" b="1" dirty="0">
                <a:latin typeface="Century Gothic" panose="020B0502020202020204" pitchFamily="34" charset="0"/>
              </a:rPr>
              <a:t>inode</a:t>
            </a:r>
            <a:r>
              <a:rPr lang="en-US" dirty="0">
                <a:latin typeface="Century Gothic" panose="020B0502020202020204" pitchFamily="34" charset="0"/>
              </a:rPr>
              <a:t>. Basically, inode is a file structure on a file system. More easily, it is a “database” of all file information except the file contents and the file </a:t>
            </a:r>
            <a:r>
              <a:rPr lang="en-US" dirty="0" err="1">
                <a:latin typeface="Century Gothic" panose="020B0502020202020204" pitchFamily="34" charset="0"/>
              </a:rPr>
              <a:t>name.Both</a:t>
            </a:r>
            <a:r>
              <a:rPr lang="en-US" dirty="0">
                <a:latin typeface="Century Gothic" panose="020B0502020202020204" pitchFamily="34" charset="0"/>
              </a:rPr>
              <a:t> the </a:t>
            </a:r>
            <a:r>
              <a:rPr lang="en-US" dirty="0" err="1">
                <a:latin typeface="Century Gothic" panose="020B0502020202020204" pitchFamily="34" charset="0"/>
              </a:rPr>
              <a:t>inodes</a:t>
            </a:r>
            <a:r>
              <a:rPr lang="en-US" dirty="0">
                <a:latin typeface="Century Gothic" panose="020B0502020202020204" pitchFamily="34" charset="0"/>
              </a:rPr>
              <a:t> and data blocks are stored in a “filesystem” which is how a disk partition is organized.</a:t>
            </a:r>
          </a:p>
          <a:p>
            <a:pPr marL="0" indent="0">
              <a:buNone/>
            </a:pPr>
            <a:endParaRPr lang="en-US" b="1" u="sng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Century Gothic" panose="020B0502020202020204" pitchFamily="34" charset="0"/>
              </a:rPr>
              <a:t>Source</a:t>
            </a:r>
            <a:r>
              <a:rPr lang="en-US" dirty="0">
                <a:latin typeface="Century Gothic" panose="020B0502020202020204" pitchFamily="34" charset="0"/>
              </a:rPr>
              <a:t>: </a:t>
            </a:r>
            <a:r>
              <a:rPr lang="en-US" dirty="0"/>
              <a:t>Mohan, M. (2017, February 07). Hard Link and Symbolic Link?? Retrieved from https://medium.com/@meghamohan/hard-link-and-symbolic-link-3cad74e5b5dc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2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65F2-2DC5-4A3A-9C79-396D91E1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Hard and Soft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57F79-BA5B-4A5F-9BD6-5404C652F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Why is filename not stored in inode?  So that a file can have multiple filenames</a:t>
            </a:r>
          </a:p>
          <a:p>
            <a:r>
              <a:rPr lang="en-US" dirty="0">
                <a:latin typeface="Century Gothic" panose="020B0502020202020204" pitchFamily="34" charset="0"/>
              </a:rPr>
              <a:t>When that happens, the file has more than one link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file can be accessed by any of the links</a:t>
            </a:r>
          </a:p>
          <a:p>
            <a:r>
              <a:rPr lang="en-US" dirty="0">
                <a:latin typeface="Century Gothic" panose="020B0502020202020204" pitchFamily="34" charset="0"/>
              </a:rPr>
              <a:t>To create a link, use the ‘</a:t>
            </a:r>
            <a:r>
              <a:rPr lang="en-US" sz="24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ln</a:t>
            </a:r>
            <a:r>
              <a:rPr lang="en-US" dirty="0">
                <a:latin typeface="Century Gothic" panose="020B0502020202020204" pitchFamily="34" charset="0"/>
              </a:rPr>
              <a:t>’ command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sz="28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ln</a:t>
            </a:r>
            <a:r>
              <a:rPr lang="en-US" dirty="0">
                <a:latin typeface="Century Gothic" panose="020B0502020202020204" pitchFamily="34" charset="0"/>
              </a:rPr>
              <a:t>’ can be used to create both hard and soft links</a:t>
            </a:r>
          </a:p>
        </p:txBody>
      </p:sp>
    </p:spTree>
    <p:extLst>
      <p:ext uri="{BB962C8B-B14F-4D97-AF65-F5344CB8AC3E}">
        <p14:creationId xmlns:p14="http://schemas.microsoft.com/office/powerpoint/2010/main" val="3576461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41A9-DCA4-4293-B417-B180E807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and Soft Links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C72DA0-E3B7-4084-9C75-81C9F7950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13" y="1683521"/>
            <a:ext cx="9049926" cy="51744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9BDA9-9A38-4B53-A0B4-44191A7DF082}"/>
              </a:ext>
            </a:extLst>
          </p:cNvPr>
          <p:cNvSpPr txBox="1"/>
          <p:nvPr/>
        </p:nvSpPr>
        <p:spPr>
          <a:xfrm>
            <a:off x="213644" y="1683521"/>
            <a:ext cx="44599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hard link</a:t>
            </a:r>
            <a:r>
              <a:rPr lang="en-US" sz="2400" dirty="0">
                <a:latin typeface="Century Gothic" panose="020B0502020202020204" pitchFamily="34" charset="0"/>
              </a:rPr>
              <a:t> just creates another file with a </a:t>
            </a:r>
            <a:r>
              <a:rPr lang="en-US" sz="2400" b="1" dirty="0">
                <a:latin typeface="Century Gothic" panose="020B0502020202020204" pitchFamily="34" charset="0"/>
              </a:rPr>
              <a:t>link</a:t>
            </a:r>
            <a:r>
              <a:rPr lang="en-US" sz="2400" dirty="0">
                <a:latin typeface="Century Gothic" panose="020B0502020202020204" pitchFamily="34" charset="0"/>
              </a:rPr>
              <a:t> to the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same underlying inode</a:t>
            </a:r>
            <a:r>
              <a:rPr lang="en-US" sz="2400" dirty="0">
                <a:latin typeface="Century Gothic" panose="020B0502020202020204" pitchFamily="34" charset="0"/>
              </a:rPr>
              <a:t>. When you delete a file, it removes one </a:t>
            </a:r>
            <a:r>
              <a:rPr lang="en-US" sz="2400" b="1" dirty="0">
                <a:latin typeface="Century Gothic" panose="020B0502020202020204" pitchFamily="34" charset="0"/>
              </a:rPr>
              <a:t>link</a:t>
            </a:r>
            <a:r>
              <a:rPr lang="en-US" sz="2400" dirty="0">
                <a:latin typeface="Century Gothic" panose="020B0502020202020204" pitchFamily="34" charset="0"/>
              </a:rPr>
              <a:t> to the underlying inode.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The inode is only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deleted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(or </a:t>
            </a:r>
            <a:r>
              <a:rPr lang="en-US" sz="2400" dirty="0" err="1">
                <a:latin typeface="Century Gothic" panose="020B0502020202020204" pitchFamily="34" charset="0"/>
              </a:rPr>
              <a:t>deletable</a:t>
            </a:r>
            <a:r>
              <a:rPr lang="en-US" sz="2400" dirty="0">
                <a:latin typeface="Century Gothic" panose="020B0502020202020204" pitchFamily="34" charset="0"/>
              </a:rPr>
              <a:t>/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over-writable)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when all </a:t>
            </a:r>
            <a:r>
              <a:rPr lang="en-US" sz="2400" b="1" dirty="0">
                <a:latin typeface="Century Gothic" panose="020B0502020202020204" pitchFamily="34" charset="0"/>
              </a:rPr>
              <a:t>links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to the inode have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been deleted.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AFE8A-AB31-417E-86A8-80E38F0FB156}"/>
              </a:ext>
            </a:extLst>
          </p:cNvPr>
          <p:cNvSpPr txBox="1"/>
          <p:nvPr/>
        </p:nvSpPr>
        <p:spPr>
          <a:xfrm>
            <a:off x="7906484" y="1681690"/>
            <a:ext cx="4095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Soft links (symbolic) point to the a file but are separate files themselves.  Think of a template that everyone uses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F483D5-4DB9-4EF2-967F-0A0DB40C0DD4}"/>
              </a:ext>
            </a:extLst>
          </p:cNvPr>
          <p:cNvGrpSpPr/>
          <p:nvPr/>
        </p:nvGrpSpPr>
        <p:grpSpPr>
          <a:xfrm>
            <a:off x="2780964" y="1929848"/>
            <a:ext cx="7925423" cy="3931873"/>
            <a:chOff x="1505217" y="2351314"/>
            <a:chExt cx="7925423" cy="3931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DD83B7F-A07B-441F-8F5A-ECF912658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217" y="2351314"/>
              <a:ext cx="7925423" cy="393187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A217A4-1A3F-4F25-8F27-F71809659E13}"/>
                </a:ext>
              </a:extLst>
            </p:cNvPr>
            <p:cNvSpPr/>
            <p:nvPr/>
          </p:nvSpPr>
          <p:spPr>
            <a:xfrm>
              <a:off x="4412343" y="2757714"/>
              <a:ext cx="1958904" cy="976620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inode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A1263E-0140-4354-B163-234F936787B6}"/>
                </a:ext>
              </a:extLst>
            </p:cNvPr>
            <p:cNvSpPr/>
            <p:nvPr/>
          </p:nvSpPr>
          <p:spPr>
            <a:xfrm>
              <a:off x="1892891" y="4448327"/>
              <a:ext cx="2330765" cy="976620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my-hard-link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558641-FC5B-4ED7-83E7-DEC42F443114}"/>
                </a:ext>
              </a:extLst>
            </p:cNvPr>
            <p:cNvSpPr/>
            <p:nvPr/>
          </p:nvSpPr>
          <p:spPr>
            <a:xfrm>
              <a:off x="4412343" y="4473511"/>
              <a:ext cx="1958903" cy="976620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myfile.txt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DF14C7-CC5A-4AEB-83A8-1A0C84E7605F}"/>
                </a:ext>
              </a:extLst>
            </p:cNvPr>
            <p:cNvSpPr/>
            <p:nvPr/>
          </p:nvSpPr>
          <p:spPr>
            <a:xfrm>
              <a:off x="6663763" y="4473511"/>
              <a:ext cx="2233494" cy="976620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my-soft-link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425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0263-844E-41DD-8868-894DBC8F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Hard/Soft Link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BBA1B-5BFA-4C96-A54B-C3BEB4DC6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45"/>
          <a:stretch/>
        </p:blipFill>
        <p:spPr>
          <a:xfrm>
            <a:off x="1480457" y="899357"/>
            <a:ext cx="9873343" cy="559351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D878FC2-23C5-4543-B4E8-C48BBB388079}"/>
              </a:ext>
            </a:extLst>
          </p:cNvPr>
          <p:cNvSpPr/>
          <p:nvPr/>
        </p:nvSpPr>
        <p:spPr>
          <a:xfrm rot="10800000">
            <a:off x="6236620" y="2663369"/>
            <a:ext cx="2714714" cy="5725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34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67AE-FC18-46D7-84F9-B7938E8A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Chapter 4 –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***</a:t>
            </a:r>
            <a:br>
              <a:rPr lang="en-US" b="1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213297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3D7E2-34F9-4232-B330-5C08157AC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64" r="5998"/>
          <a:stretch/>
        </p:blipFill>
        <p:spPr>
          <a:xfrm>
            <a:off x="0" y="3876675"/>
            <a:ext cx="12192000" cy="2659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B209A8-B460-41FF-B4E6-73E852DF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Hard/Soft Link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0EA9D-074E-48C8-8EF4-9E830219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6375"/>
            <a:ext cx="9893814" cy="456498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Change the name of </a:t>
            </a:r>
            <a:r>
              <a:rPr lang="en-US" dirty="0" err="1">
                <a:latin typeface="Century Gothic" panose="020B0502020202020204" pitchFamily="34" charset="0"/>
              </a:rPr>
              <a:t>hardFile</a:t>
            </a:r>
            <a:r>
              <a:rPr lang="en-US" dirty="0">
                <a:latin typeface="Century Gothic" panose="020B0502020202020204" pitchFamily="34" charset="0"/>
              </a:rPr>
              <a:t> and printout </a:t>
            </a:r>
            <a:r>
              <a:rPr lang="en-US" dirty="0" err="1">
                <a:latin typeface="Century Gothic" panose="020B0502020202020204" pitchFamily="34" charset="0"/>
              </a:rPr>
              <a:t>hardFileLink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– no change due to the hard link:</a:t>
            </a:r>
          </a:p>
          <a:p>
            <a:r>
              <a:rPr lang="en-US" dirty="0" err="1">
                <a:latin typeface="Century Gothic" panose="020B0502020202020204" pitchFamily="34" charset="0"/>
              </a:rPr>
              <a:t>hardFileLink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points to the inode</a:t>
            </a:r>
            <a:r>
              <a:rPr lang="en-US" dirty="0">
                <a:latin typeface="Century Gothic" panose="020B0502020202020204" pitchFamily="34" charset="0"/>
              </a:rPr>
              <a:t>, the contents, of the file - that wasn't changed</a:t>
            </a:r>
          </a:p>
          <a:p>
            <a:r>
              <a:rPr lang="en-US" dirty="0">
                <a:latin typeface="Century Gothic" panose="020B0502020202020204" pitchFamily="34" charset="0"/>
              </a:rPr>
              <a:t>A </a:t>
            </a:r>
            <a:r>
              <a:rPr lang="en-US" dirty="0" err="1">
                <a:latin typeface="Century Gothic" panose="020B0502020202020204" pitchFamily="34" charset="0"/>
              </a:rPr>
              <a:t>hardlink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isn't a pointer </a:t>
            </a:r>
            <a:r>
              <a:rPr lang="en-US" dirty="0">
                <a:latin typeface="Century Gothic" panose="020B0502020202020204" pitchFamily="34" charset="0"/>
              </a:rPr>
              <a:t>to a file, it's a directory entry (a file) pointing to the same inode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15105B5-86D4-414F-B2A0-28DD42084D63}"/>
              </a:ext>
            </a:extLst>
          </p:cNvPr>
          <p:cNvSpPr/>
          <p:nvPr/>
        </p:nvSpPr>
        <p:spPr>
          <a:xfrm rot="10800000">
            <a:off x="5859249" y="4796969"/>
            <a:ext cx="2714714" cy="5725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2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3766-3B28-4907-9E97-ABE2EFEB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Hard/Soft Link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5296-9C86-4453-8959-52D0EBCA6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6375"/>
            <a:ext cx="10515600" cy="456498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contents of the file could not be found because the soft link points to the name, that was changed, and not to the contents</a:t>
            </a:r>
          </a:p>
          <a:p>
            <a:r>
              <a:rPr lang="en-US" dirty="0">
                <a:latin typeface="Century Gothic" panose="020B0502020202020204" pitchFamily="34" charset="0"/>
              </a:rPr>
              <a:t>Similarly, If blah1 is deleted, blah1-hard still holds the contents; if blah2 is deleted, blah2-soft is just a link to a non-existing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3EDCA-7369-4D05-BF37-07DD3732D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64" r="5998"/>
          <a:stretch/>
        </p:blipFill>
        <p:spPr>
          <a:xfrm>
            <a:off x="0" y="3802409"/>
            <a:ext cx="12192000" cy="273400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8281272-4895-46CF-B852-D8236B17C396}"/>
              </a:ext>
            </a:extLst>
          </p:cNvPr>
          <p:cNvSpPr/>
          <p:nvPr/>
        </p:nvSpPr>
        <p:spPr>
          <a:xfrm rot="10800000">
            <a:off x="6096000" y="5381625"/>
            <a:ext cx="2714714" cy="5725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6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318B-F83A-4AF6-AC72-5D12683D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hard/soft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5C15A-A8CF-472F-AC0A-DDB2B5C6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To display hard and soft link use ‘</a:t>
            </a:r>
            <a:r>
              <a:rPr lang="en-US" sz="32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ls –la</a:t>
            </a:r>
            <a:r>
              <a:rPr lang="en-US" b="1" dirty="0">
                <a:latin typeface="Century Gothic" panose="020B0502020202020204" pitchFamily="34" charset="0"/>
              </a:rPr>
              <a:t>’ </a:t>
            </a:r>
            <a:r>
              <a:rPr lang="en-US" dirty="0">
                <a:latin typeface="Century Gothic" panose="020B0502020202020204" pitchFamily="34" charset="0"/>
              </a:rPr>
              <a:t>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ADF0A-C934-43B8-965F-ECB3F9D6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40" y="2794790"/>
            <a:ext cx="10564202" cy="247389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5C663D7-16B1-46EF-A3EF-9ECDC467A6AD}"/>
              </a:ext>
            </a:extLst>
          </p:cNvPr>
          <p:cNvSpPr/>
          <p:nvPr/>
        </p:nvSpPr>
        <p:spPr>
          <a:xfrm rot="10800000">
            <a:off x="8297112" y="3917755"/>
            <a:ext cx="2714714" cy="5725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8D17999-599D-42EE-9282-E3DD189A04DB}"/>
              </a:ext>
            </a:extLst>
          </p:cNvPr>
          <p:cNvSpPr/>
          <p:nvPr/>
        </p:nvSpPr>
        <p:spPr>
          <a:xfrm rot="10800000">
            <a:off x="9654469" y="4394692"/>
            <a:ext cx="1357357" cy="5725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2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0F67-A9A2-45A8-8094-041D899C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             </a:t>
            </a:r>
            <a:r>
              <a:rPr lang="en-US" b="1" dirty="0" err="1">
                <a:latin typeface="Century Gothic" panose="020B0502020202020204" pitchFamily="34" charset="0"/>
              </a:rPr>
              <a:t>chown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Changing File 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3A02-C768-446F-A78F-51E4E8892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287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There are two commands meant to change the ownership of a file or directory—</a:t>
            </a:r>
            <a:r>
              <a:rPr lang="en-US" b="1" dirty="0" err="1">
                <a:latin typeface="Century Gothic" panose="020B0502020202020204" pitchFamily="34" charset="0"/>
              </a:rPr>
              <a:t>chown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and </a:t>
            </a:r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dirty="0">
                <a:latin typeface="Century Gothic" panose="020B0502020202020204" pitchFamily="34" charset="0"/>
              </a:rPr>
              <a:t>. UNIX systems differ in the way they restrict the usage of these two commands. </a:t>
            </a:r>
          </a:p>
          <a:p>
            <a:r>
              <a:rPr lang="en-US" dirty="0">
                <a:latin typeface="Century Gothic" panose="020B0502020202020204" pitchFamily="34" charset="0"/>
              </a:rPr>
              <a:t>On BSD-based systems, only the system administrator can change a file’s owner with </a:t>
            </a:r>
            <a:r>
              <a:rPr lang="en-US" b="1" dirty="0" err="1">
                <a:latin typeface="Century Gothic" panose="020B0502020202020204" pitchFamily="34" charset="0"/>
              </a:rPr>
              <a:t>chown</a:t>
            </a:r>
            <a:r>
              <a:rPr lang="en-US" dirty="0">
                <a:latin typeface="Century Gothic" panose="020B0502020202020204" pitchFamily="34" charset="0"/>
              </a:rPr>
              <a:t>. On the same systems, the restrictions are less severe when it comes to changing groups with </a:t>
            </a:r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81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0FBF-4B18-40D6-A532-FC071909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chown</a:t>
            </a:r>
            <a:r>
              <a:rPr lang="en-US" dirty="0">
                <a:latin typeface="Century Gothic" panose="020B0502020202020204" pitchFamily="34" charset="0"/>
              </a:rPr>
              <a:t> -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21F807-D509-47B9-8779-9FEA6D354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64"/>
          <a:stretch/>
        </p:blipFill>
        <p:spPr>
          <a:xfrm>
            <a:off x="838200" y="1452690"/>
            <a:ext cx="10885251" cy="509824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69D373A-50D3-423A-812C-34CC147F7CEA}"/>
              </a:ext>
            </a:extLst>
          </p:cNvPr>
          <p:cNvSpPr/>
          <p:nvPr/>
        </p:nvSpPr>
        <p:spPr>
          <a:xfrm rot="9257003">
            <a:off x="3075382" y="4687413"/>
            <a:ext cx="993107" cy="585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FF92DC-9A13-4E20-B0B8-643303F4A17D}"/>
              </a:ext>
            </a:extLst>
          </p:cNvPr>
          <p:cNvSpPr/>
          <p:nvPr/>
        </p:nvSpPr>
        <p:spPr>
          <a:xfrm rot="9257003">
            <a:off x="3372923" y="1571815"/>
            <a:ext cx="993107" cy="585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81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699D-3A5B-4F62-BBF3-F32EA5B7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Changing Group Owner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A69A1-ADDF-4310-B2C4-A623ADBE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By default, the group owner of a file is the group to which the owner belongs. The </a:t>
            </a:r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b="1" dirty="0">
                <a:latin typeface="Century Gothic" panose="020B0502020202020204" pitchFamily="34" charset="0"/>
              </a:rPr>
              <a:t>ch</a:t>
            </a:r>
            <a:r>
              <a:rPr lang="en-US" dirty="0">
                <a:latin typeface="Century Gothic" panose="020B0502020202020204" pitchFamily="34" charset="0"/>
              </a:rPr>
              <a:t>ange </a:t>
            </a:r>
            <a:r>
              <a:rPr lang="en-US" b="1" dirty="0">
                <a:latin typeface="Century Gothic" panose="020B0502020202020204" pitchFamily="34" charset="0"/>
              </a:rPr>
              <a:t>gr</a:t>
            </a:r>
            <a:r>
              <a:rPr lang="en-US" dirty="0">
                <a:latin typeface="Century Gothic" panose="020B0502020202020204" pitchFamily="34" charset="0"/>
              </a:rPr>
              <a:t>ou</a:t>
            </a:r>
            <a:r>
              <a:rPr lang="en-US" b="1" dirty="0">
                <a:latin typeface="Century Gothic" panose="020B0502020202020204" pitchFamily="34" charset="0"/>
              </a:rPr>
              <a:t>p</a:t>
            </a:r>
            <a:r>
              <a:rPr lang="en-US" dirty="0">
                <a:latin typeface="Century Gothic" panose="020B0502020202020204" pitchFamily="34" charset="0"/>
              </a:rPr>
              <a:t>) command changes a file’s group owner. On systems that implement the</a:t>
            </a:r>
          </a:p>
          <a:p>
            <a:r>
              <a:rPr lang="en-US" dirty="0">
                <a:latin typeface="Century Gothic" panose="020B0502020202020204" pitchFamily="34" charset="0"/>
              </a:rPr>
              <a:t>BSD version of </a:t>
            </a:r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(like Solaris and Linux), a user can change the group owner of a file, but only to a group to which she also belongs.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E1E4C-A818-4793-A1FE-45EEDA3E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65" y="3277875"/>
            <a:ext cx="9900585" cy="3214999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5B5CFB8-9E2A-4DBF-B21B-2559B75C5641}"/>
              </a:ext>
            </a:extLst>
          </p:cNvPr>
          <p:cNvSpPr/>
          <p:nvPr/>
        </p:nvSpPr>
        <p:spPr>
          <a:xfrm>
            <a:off x="5052470" y="3136009"/>
            <a:ext cx="1622601" cy="5859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23F3FD8-5D5C-4DD2-ADFC-8887A09078E6}"/>
              </a:ext>
            </a:extLst>
          </p:cNvPr>
          <p:cNvSpPr/>
          <p:nvPr/>
        </p:nvSpPr>
        <p:spPr>
          <a:xfrm>
            <a:off x="5052469" y="5381624"/>
            <a:ext cx="1622601" cy="58598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233410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69FA-4724-4AAC-B275-23B15B19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Modification and Access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026D3-6F33-4177-9B9A-3453916C6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Time of last file modification </a:t>
            </a:r>
            <a:r>
              <a:rPr lang="en-US" i="1" dirty="0">
                <a:latin typeface="Century Gothic" panose="020B0502020202020204" pitchFamily="34" charset="0"/>
              </a:rPr>
              <a:t>Shown by ‘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ls –l</a:t>
            </a:r>
            <a:r>
              <a:rPr lang="en-US" i="1" dirty="0">
                <a:latin typeface="Century Gothic" panose="020B0502020202020204" pitchFamily="34" charset="0"/>
              </a:rPr>
              <a:t>’ </a:t>
            </a:r>
          </a:p>
          <a:p>
            <a:r>
              <a:rPr lang="en-US" dirty="0">
                <a:latin typeface="Century Gothic" panose="020B0502020202020204" pitchFamily="34" charset="0"/>
              </a:rPr>
              <a:t>Time of last access </a:t>
            </a:r>
            <a:r>
              <a:rPr lang="en-US" i="1" dirty="0">
                <a:latin typeface="Century Gothic" panose="020B0502020202020204" pitchFamily="34" charset="0"/>
              </a:rPr>
              <a:t>Shown by ‘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ls –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lu</a:t>
            </a:r>
            <a:r>
              <a:rPr lang="en-US" i="1" dirty="0">
                <a:latin typeface="Century Gothic" panose="020B0502020202020204" pitchFamily="34" charset="0"/>
              </a:rPr>
              <a:t>’ </a:t>
            </a:r>
          </a:p>
          <a:p>
            <a:r>
              <a:rPr lang="en-US" dirty="0">
                <a:latin typeface="Century Gothic" panose="020B0502020202020204" pitchFamily="34" charset="0"/>
              </a:rPr>
              <a:t>Time of last inode modification </a:t>
            </a:r>
            <a:r>
              <a:rPr lang="en-US" i="1" dirty="0">
                <a:latin typeface="Century Gothic" panose="020B0502020202020204" pitchFamily="34" charset="0"/>
              </a:rPr>
              <a:t>Shown by ‘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ls –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lc</a:t>
            </a:r>
            <a:r>
              <a:rPr lang="en-US" i="1" dirty="0">
                <a:latin typeface="Century Gothic" panose="020B0502020202020204" pitchFamily="34" charset="0"/>
              </a:rPr>
              <a:t>’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E2A5D-7A39-4E5D-9B78-F0309BDA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6" y="2980086"/>
            <a:ext cx="11640419" cy="35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4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C8F7D0-B4AB-44A5-8620-04603BF50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657"/>
          <a:stretch/>
        </p:blipFill>
        <p:spPr>
          <a:xfrm>
            <a:off x="1325806" y="2889172"/>
            <a:ext cx="9426210" cy="360370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19A9635-2E94-4800-B016-614EE3B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entury Gothic" panose="020B0502020202020204" pitchFamily="34" charset="0"/>
              </a:rPr>
              <a:t>‘</a:t>
            </a:r>
            <a:r>
              <a:rPr lang="en-US" sz="4000" b="1" dirty="0">
                <a:latin typeface="Bahnschrift Condensed" panose="020B0502040204020203" pitchFamily="34" charset="0"/>
              </a:rPr>
              <a:t>ls</a:t>
            </a:r>
            <a:r>
              <a:rPr lang="en-US" sz="4000" b="1" dirty="0">
                <a:latin typeface="Century Gothic" panose="020B0502020202020204" pitchFamily="34" charset="0"/>
              </a:rPr>
              <a:t>’</a:t>
            </a:r>
            <a:r>
              <a:rPr lang="en-US" b="1" dirty="0"/>
              <a:t> with File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725D7B-D5F2-4DAA-AD39-2AA82D070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Bahnschrift Light" panose="020B0502040204020203" pitchFamily="34" charset="0"/>
              </a:rPr>
              <a:t>(-l): Listing File Attributes</a:t>
            </a:r>
            <a:endParaRPr lang="en-US" dirty="0">
              <a:latin typeface="Bahnschrift Light" panose="020B0502040204020203" pitchFamily="34" charset="0"/>
            </a:endParaRPr>
          </a:p>
          <a:p>
            <a:r>
              <a:rPr lang="en-US" dirty="0"/>
              <a:t>The output of ‘</a:t>
            </a:r>
            <a:r>
              <a:rPr lang="en-US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ls –l</a:t>
            </a:r>
            <a:r>
              <a:rPr lang="en-US" dirty="0"/>
              <a:t>’ command often referred to as the </a:t>
            </a:r>
            <a:r>
              <a:rPr lang="en-US" b="1" dirty="0"/>
              <a:t>listing</a:t>
            </a:r>
            <a:r>
              <a:rPr lang="en-US" dirty="0"/>
              <a:t>, and it contains Type and Permissions, Links, Ownership and Group Ownership, Size, Last Modification Time, Filename.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575B5AF-5FAA-4554-979D-70D225BC9A13}"/>
              </a:ext>
            </a:extLst>
          </p:cNvPr>
          <p:cNvSpPr/>
          <p:nvPr/>
        </p:nvSpPr>
        <p:spPr>
          <a:xfrm>
            <a:off x="370990" y="3819078"/>
            <a:ext cx="965774" cy="2857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38D1969-B119-42A4-ACF7-0E8089088D3A}"/>
              </a:ext>
            </a:extLst>
          </p:cNvPr>
          <p:cNvSpPr/>
          <p:nvPr/>
        </p:nvSpPr>
        <p:spPr>
          <a:xfrm>
            <a:off x="370990" y="5095875"/>
            <a:ext cx="941245" cy="2857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E3CA93A-1A1B-48A4-834F-334F7A662504}"/>
              </a:ext>
            </a:extLst>
          </p:cNvPr>
          <p:cNvSpPr/>
          <p:nvPr/>
        </p:nvSpPr>
        <p:spPr>
          <a:xfrm>
            <a:off x="370990" y="4124501"/>
            <a:ext cx="965774" cy="2857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56E393-CBA5-4A12-AF87-70C5A1BD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4560"/>
            <a:ext cx="10981965" cy="3008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1F045F-63EA-4AE9-90B9-FD1A7518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Bahnschrift Condensed" panose="020B0502040204020203" pitchFamily="34" charset="0"/>
              </a:rPr>
              <a:t>ls</a:t>
            </a:r>
            <a:r>
              <a:rPr lang="en-US" sz="2800" b="1" dirty="0"/>
              <a:t> with File Attributes (continued)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35BC-9141-4F96-AD84-39DEBA90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Bahnschrift Light" panose="020B0502040204020203" pitchFamily="34" charset="0"/>
              </a:rPr>
              <a:t>(-</a:t>
            </a:r>
            <a:r>
              <a:rPr lang="en-US" b="1" dirty="0" err="1">
                <a:latin typeface="Bahnschrift Light" panose="020B0502040204020203" pitchFamily="34" charset="0"/>
              </a:rPr>
              <a:t>ld</a:t>
            </a:r>
            <a:r>
              <a:rPr lang="en-US" b="1" dirty="0">
                <a:latin typeface="Bahnschrift Light" panose="020B0502040204020203" pitchFamily="34" charset="0"/>
              </a:rPr>
              <a:t>): </a:t>
            </a:r>
            <a:r>
              <a:rPr lang="en-US" b="1" dirty="0">
                <a:latin typeface="Century Gothic" panose="020B0502020202020204" pitchFamily="34" charset="0"/>
              </a:rPr>
              <a:t>Listing Directory Attributes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To see the attributes of a directory home rather than the filenames it contains, use </a:t>
            </a:r>
            <a:r>
              <a:rPr lang="en-US" b="1" dirty="0">
                <a:latin typeface="Bahnschrift Condensed" panose="020B0502040204020203" pitchFamily="34" charset="0"/>
              </a:rPr>
              <a:t>ls -</a:t>
            </a:r>
            <a:r>
              <a:rPr lang="en-US" b="1" dirty="0" err="1">
                <a:latin typeface="Bahnschrift Condensed" panose="020B0502040204020203" pitchFamily="34" charset="0"/>
              </a:rPr>
              <a:t>ld</a:t>
            </a:r>
            <a:r>
              <a:rPr lang="en-US" b="1" dirty="0">
                <a:latin typeface="Bahnschrift Condensed" panose="020B0502040204020203" pitchFamily="34" charset="0"/>
              </a:rPr>
              <a:t> home</a:t>
            </a:r>
          </a:p>
          <a:p>
            <a:r>
              <a:rPr lang="en-US" dirty="0">
                <a:latin typeface="Century Gothic" panose="020B0502020202020204" pitchFamily="34" charset="0"/>
              </a:rPr>
              <a:t>This won’t show the listing of all subdirectories in the current directory.</a:t>
            </a:r>
          </a:p>
          <a:p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284B696-B3B5-445B-B54C-95F900686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8ABD23B-67A3-4172-B388-7A750913D950}"/>
              </a:ext>
            </a:extLst>
          </p:cNvPr>
          <p:cNvSpPr txBox="1">
            <a:spLocks/>
          </p:cNvSpPr>
          <p:nvPr/>
        </p:nvSpPr>
        <p:spPr>
          <a:xfrm>
            <a:off x="838200" y="1476375"/>
            <a:ext cx="10515600" cy="4700588"/>
          </a:xfrm>
        </p:spPr>
        <p:txBody>
          <a:bodyPr/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1BEB62-5D79-40F2-9C23-3C8EBE06065B}"/>
              </a:ext>
            </a:extLst>
          </p:cNvPr>
          <p:cNvSpPr/>
          <p:nvPr/>
        </p:nvSpPr>
        <p:spPr>
          <a:xfrm>
            <a:off x="95250" y="4533899"/>
            <a:ext cx="813374" cy="3030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ED7E-2B78-4188-9552-5A2D1574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7ABF-F0E9-40B0-9067-3BF5154DC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76375"/>
            <a:ext cx="9987817" cy="510388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Unix/Linux utilizes a three-tiered file protection system that determines access rights</a:t>
            </a:r>
          </a:p>
          <a:p>
            <a:r>
              <a:rPr lang="en-US" dirty="0">
                <a:latin typeface="Century Gothic" panose="020B0502020202020204" pitchFamily="34" charset="0"/>
              </a:rPr>
              <a:t>All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attributes</a:t>
            </a:r>
            <a:r>
              <a:rPr lang="en-US" dirty="0">
                <a:latin typeface="Century Gothic" panose="020B0502020202020204" pitchFamily="34" charset="0"/>
              </a:rPr>
              <a:t>, except filename, are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stored in the inode </a:t>
            </a:r>
            <a:r>
              <a:rPr lang="en-US" dirty="0">
                <a:latin typeface="Century Gothic" panose="020B0502020202020204" pitchFamily="34" charset="0"/>
              </a:rPr>
              <a:t>(Unix/Linux file control block (FCB))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second</a:t>
            </a:r>
            <a:r>
              <a:rPr lang="en-US" dirty="0">
                <a:latin typeface="Century Gothic" panose="020B0502020202020204" pitchFamily="34" charset="0"/>
              </a:rPr>
              <a:t>, numeric,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field</a:t>
            </a:r>
            <a:r>
              <a:rPr lang="en-US" dirty="0">
                <a:latin typeface="Century Gothic" panose="020B0502020202020204" pitchFamily="34" charset="0"/>
              </a:rPr>
              <a:t> shows 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number of links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Directories have a link number of at least two 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permissions</a:t>
            </a:r>
            <a:r>
              <a:rPr lang="en-US" dirty="0">
                <a:latin typeface="Century Gothic" panose="020B0502020202020204" pitchFamily="34" charset="0"/>
              </a:rPr>
              <a:t> for owner (user), group, and others (world) are: read (r), write (w), and execute (x)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-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rwxr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-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xr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-- </a:t>
            </a:r>
            <a:r>
              <a:rPr lang="en-US" dirty="0">
                <a:latin typeface="Century Gothic" panose="020B0502020202020204" pitchFamily="34" charset="0"/>
              </a:rPr>
              <a:t>means the owner has read, write, execute permission,  the group has read, execute permission, and Others have read permission</a:t>
            </a:r>
          </a:p>
          <a:p>
            <a:r>
              <a:rPr lang="en-US" dirty="0">
                <a:latin typeface="Century Gothic" panose="020B0502020202020204" pitchFamily="34" charset="0"/>
              </a:rPr>
              <a:t>EVERY file has an owner</a:t>
            </a:r>
          </a:p>
          <a:p>
            <a:r>
              <a:rPr lang="en-US" dirty="0">
                <a:latin typeface="Century Gothic" panose="020B0502020202020204" pitchFamily="34" charset="0"/>
              </a:rPr>
              <a:t>Kernel allocates space in blocks of 1024 or, more commonly, 4096 bytes, thus, a file of 200 bytes will still occupy 4096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3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81A-37E7-4EF0-A0A4-1AF8FE12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Classes of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0A7F-EE44-485E-96F5-DA14AD251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In Unix and Linux, there are three classes of users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Owners (symbol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u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Group (symbol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g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Others (or World; symbol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o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Symbol a = all, e.g.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ugo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Each class has three permissions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Read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Write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345386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6655-7B79-46EA-9182-7DE6B2D0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163E-C4B5-4EFC-91D0-729E2A8BA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15836"/>
            <a:ext cx="9742574" cy="530044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ls –l</a:t>
            </a:r>
            <a:r>
              <a:rPr lang="en-US" sz="2400" dirty="0">
                <a:latin typeface="Century Gothic" panose="020B0502020202020204" pitchFamily="34" charset="0"/>
              </a:rPr>
              <a:t>’ (for </a:t>
            </a:r>
            <a:r>
              <a:rPr lang="en-US" sz="2400" dirty="0">
                <a:solidFill>
                  <a:srgbClr val="FF0000"/>
                </a:solidFill>
                <a:latin typeface="Century Gothic" panose="020B0502020202020204" pitchFamily="34" charset="0"/>
              </a:rPr>
              <a:t>long list</a:t>
            </a:r>
            <a:r>
              <a:rPr lang="en-US" sz="2400" dirty="0">
                <a:latin typeface="Century Gothic" panose="020B0502020202020204" pitchFamily="34" charset="0"/>
              </a:rPr>
              <a:t>) displays a file’s attributes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File attributes are broken down into 4 categories: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Others’ is also known as ‘world’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Type of file </a:t>
            </a:r>
            <a:r>
              <a:rPr lang="en-US" sz="2400" dirty="0">
                <a:latin typeface="Century Gothic" panose="020B0502020202020204" pitchFamily="34" charset="0"/>
              </a:rPr>
              <a:t>are: </a:t>
            </a: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d</a:t>
            </a:r>
            <a:r>
              <a:rPr lang="en-US" sz="2400" dirty="0">
                <a:latin typeface="Century Gothic" panose="020B0502020202020204" pitchFamily="34" charset="0"/>
              </a:rPr>
              <a:t> = directory, </a:t>
            </a:r>
            <a:r>
              <a:rPr lang="en-US" sz="2400" b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l</a:t>
            </a:r>
            <a:r>
              <a:rPr lang="en-US" sz="2400" dirty="0">
                <a:latin typeface="Century Gothic" panose="020B0502020202020204" pitchFamily="34" charset="0"/>
              </a:rPr>
              <a:t> =  soft link, </a:t>
            </a: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-</a:t>
            </a:r>
            <a:r>
              <a:rPr lang="en-US" sz="2400" dirty="0">
                <a:latin typeface="Century Gothic" panose="020B0502020202020204" pitchFamily="34" charset="0"/>
              </a:rPr>
              <a:t> = ordinary file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4AF90-C1AE-4BBB-B868-21C8215E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847"/>
            <a:ext cx="10410921" cy="26994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45510-3C6E-4B10-B301-0E9D813F0F92}"/>
              </a:ext>
            </a:extLst>
          </p:cNvPr>
          <p:cNvSpPr/>
          <p:nvPr/>
        </p:nvSpPr>
        <p:spPr>
          <a:xfrm>
            <a:off x="3477788" y="5936342"/>
            <a:ext cx="4904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StoneSans-Italic"/>
              </a:rPr>
              <a:t>Structure of a File’s Permissions String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2597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DCA5131-3D41-4794-818A-3EFB8F504E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515" y="27789"/>
            <a:ext cx="10363200" cy="6920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 err="1">
                <a:latin typeface="Bahnschrift Condensed" panose="020B0502040204020203" pitchFamily="34" charset="0"/>
              </a:rPr>
              <a:t>chmod</a:t>
            </a:r>
            <a:endParaRPr lang="en-US" b="1" dirty="0">
              <a:latin typeface="Bahnschrift Condensed" panose="020B0502040204020203" pitchFamily="34" charset="0"/>
            </a:endParaRPr>
          </a:p>
        </p:txBody>
      </p:sp>
      <p:pic>
        <p:nvPicPr>
          <p:cNvPr id="15363" name="Picture 6" descr="D:\Bulletproof Unix\Unixbook\Submission\Chap03\fig0314.bmp">
            <a:extLst>
              <a:ext uri="{FF2B5EF4-FFF2-40B4-BE49-F238E27FC236}">
                <a16:creationId xmlns:a16="http://schemas.microsoft.com/office/drawing/2014/main" id="{424FBFFB-CF94-46F1-8B26-8EF9AE5F3E6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3999" y="1417785"/>
            <a:ext cx="7097486" cy="258090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9C55C-2420-4B51-B57F-5BBCE8561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8" y="4080166"/>
            <a:ext cx="9173031" cy="24420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D98653-B8C0-429C-A7AB-2DB1CEE25D8C}"/>
              </a:ext>
            </a:extLst>
          </p:cNvPr>
          <p:cNvSpPr/>
          <p:nvPr/>
        </p:nvSpPr>
        <p:spPr>
          <a:xfrm>
            <a:off x="762001" y="1033178"/>
            <a:ext cx="106317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Relative Permissions: </a:t>
            </a:r>
            <a:r>
              <a:rPr lang="en-US" sz="2400" dirty="0">
                <a:latin typeface="Century Gothic" panose="020B0502020202020204" pitchFamily="34" charset="0"/>
              </a:rPr>
              <a:t>When changing permissions in a relative manner, </a:t>
            </a:r>
            <a:r>
              <a:rPr lang="en-US" sz="2400" b="1" dirty="0" err="1">
                <a:latin typeface="Century Gothic" panose="020B0502020202020204" pitchFamily="34" charset="0"/>
              </a:rPr>
              <a:t>chmod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only changes the permissions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specified in </a:t>
            </a:r>
            <a:r>
              <a:rPr lang="en-US" sz="2400" i="1" dirty="0">
                <a:latin typeface="Century Gothic" panose="020B0502020202020204" pitchFamily="34" charset="0"/>
              </a:rPr>
              <a:t>mode </a:t>
            </a:r>
            <a:r>
              <a:rPr lang="en-US" sz="2400" dirty="0">
                <a:latin typeface="Century Gothic" panose="020B0502020202020204" pitchFamily="34" charset="0"/>
              </a:rPr>
              <a:t>and leaves the other permissions unchanged.</a:t>
            </a:r>
          </a:p>
          <a:p>
            <a:r>
              <a:rPr lang="en-US" sz="2400" b="1" dirty="0">
                <a:latin typeface="Century Gothic" panose="020B0502020202020204" pitchFamily="34" charset="0"/>
              </a:rPr>
              <a:t>Absolute Assignment: </a:t>
            </a:r>
            <a:r>
              <a:rPr lang="en-US" sz="2400" dirty="0">
                <a:latin typeface="Century Gothic" panose="020B0502020202020204" pitchFamily="34" charset="0"/>
              </a:rPr>
              <a:t>The = operator can perform a limited form of absolute assignment.</a:t>
            </a:r>
          </a:p>
          <a:p>
            <a:r>
              <a:rPr lang="en-US" sz="2400" b="1" dirty="0" err="1">
                <a:latin typeface="Century Gothic" panose="020B0502020202020204" pitchFamily="34" charset="0"/>
              </a:rPr>
              <a:t>chmod</a:t>
            </a:r>
            <a:r>
              <a:rPr lang="en-US" sz="2400" b="1" dirty="0">
                <a:latin typeface="Century Gothic" panose="020B0502020202020204" pitchFamily="34" charset="0"/>
              </a:rPr>
              <a:t> –R: </a:t>
            </a:r>
            <a:r>
              <a:rPr lang="en-US" sz="2400" dirty="0">
                <a:latin typeface="Century Gothic" panose="020B0502020202020204" pitchFamily="34" charset="0"/>
              </a:rPr>
              <a:t>descends a directory hierarchy and applies the expression to every file and subdirectory it finds in the tree-walk: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chmod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-R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a+x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shell_scripts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87363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22912</TotalTime>
  <Words>1759</Words>
  <Application>Microsoft Office PowerPoint</Application>
  <PresentationFormat>Widescreen</PresentationFormat>
  <Paragraphs>245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Bahnschrift Condensed</vt:lpstr>
      <vt:lpstr>Bahnschrift Light</vt:lpstr>
      <vt:lpstr>Calibri</vt:lpstr>
      <vt:lpstr>Calibri Light</vt:lpstr>
      <vt:lpstr>Century Gothic</vt:lpstr>
      <vt:lpstr>Courier New</vt:lpstr>
      <vt:lpstr>LetterGothic12PitchBT-Roman</vt:lpstr>
      <vt:lpstr>StoneSans-Italic</vt:lpstr>
      <vt:lpstr>Times New Roman</vt:lpstr>
      <vt:lpstr>Wingdings</vt:lpstr>
      <vt:lpstr>Wingdings 2</vt:lpstr>
      <vt:lpstr>tinyPPT.com</vt:lpstr>
      <vt:lpstr>PowerPoint Presentation</vt:lpstr>
      <vt:lpstr>PowerPoint Presentation</vt:lpstr>
      <vt:lpstr>Chapter 4 – *** File Attributes</vt:lpstr>
      <vt:lpstr>‘ls’ with File Attributes</vt:lpstr>
      <vt:lpstr>ls with File Attributes (continued) </vt:lpstr>
      <vt:lpstr>Permissions</vt:lpstr>
      <vt:lpstr>Classes of Users</vt:lpstr>
      <vt:lpstr>File Attributes</vt:lpstr>
      <vt:lpstr>chmod</vt:lpstr>
      <vt:lpstr>chmod (continued)</vt:lpstr>
      <vt:lpstr>chmod (continued)</vt:lpstr>
      <vt:lpstr>chmod Examples</vt:lpstr>
      <vt:lpstr>chmod Help</vt:lpstr>
      <vt:lpstr>umask</vt:lpstr>
      <vt:lpstr>umask (continued)</vt:lpstr>
      <vt:lpstr>umask (continued)</vt:lpstr>
      <vt:lpstr>umask Representation</vt:lpstr>
      <vt:lpstr>umask in Action</vt:lpstr>
      <vt:lpstr>umask in Action (continued)</vt:lpstr>
      <vt:lpstr>umask in Action (continued)</vt:lpstr>
      <vt:lpstr>         umask Table</vt:lpstr>
      <vt:lpstr>Permissions Mask </vt:lpstr>
      <vt:lpstr>Dotted Files</vt:lpstr>
      <vt:lpstr>       Sample shell script for permission change</vt:lpstr>
      <vt:lpstr>chmod in Ubuntu </vt:lpstr>
      <vt:lpstr>Inode</vt:lpstr>
      <vt:lpstr>Hard and Soft Links</vt:lpstr>
      <vt:lpstr>Hard and Soft Links</vt:lpstr>
      <vt:lpstr>Hard/Soft Link Example</vt:lpstr>
      <vt:lpstr>Hard/Soft Link Example</vt:lpstr>
      <vt:lpstr>Hard/Soft Link Example</vt:lpstr>
      <vt:lpstr>Display hard/soft links</vt:lpstr>
      <vt:lpstr>             chown: Changing File Ownership</vt:lpstr>
      <vt:lpstr>chown - Example</vt:lpstr>
      <vt:lpstr>chgrp: Changing Group Owner</vt:lpstr>
      <vt:lpstr>Modification and Access Times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318</cp:revision>
  <dcterms:created xsi:type="dcterms:W3CDTF">2018-07-15T12:08:32Z</dcterms:created>
  <dcterms:modified xsi:type="dcterms:W3CDTF">2019-03-28T01:43:25Z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